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10"/>
  </p:handoutMasterIdLst>
  <p:sldIdLst>
    <p:sldId id="257" r:id="rId2"/>
    <p:sldId id="260" r:id="rId3"/>
    <p:sldId id="262" r:id="rId4"/>
    <p:sldId id="264" r:id="rId5"/>
    <p:sldId id="267" r:id="rId6"/>
    <p:sldId id="268" r:id="rId7"/>
    <p:sldId id="271" r:id="rId8"/>
    <p:sldId id="273" r:id="rId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BE33F3-00EF-42BD-BA99-04262CE4D1DD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BEC8F-757F-441D-AF48-C38EF3A5FC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28255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091E540-52F5-43FB-B79F-F72F79398F25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8EC372A-BB63-4105-9661-077666FAB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E540-52F5-43FB-B79F-F72F79398F25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C372A-BB63-4105-9661-077666FAB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E540-52F5-43FB-B79F-F72F79398F25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C372A-BB63-4105-9661-077666FAB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091E540-52F5-43FB-B79F-F72F79398F25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8EC372A-BB63-4105-9661-077666FAB1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091E540-52F5-43FB-B79F-F72F79398F25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8EC372A-BB63-4105-9661-077666FAB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E540-52F5-43FB-B79F-F72F79398F25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C372A-BB63-4105-9661-077666FAB1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E540-52F5-43FB-B79F-F72F79398F25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C372A-BB63-4105-9661-077666FAB1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091E540-52F5-43FB-B79F-F72F79398F25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8EC372A-BB63-4105-9661-077666FAB1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E540-52F5-43FB-B79F-F72F79398F25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C372A-BB63-4105-9661-077666FAB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091E540-52F5-43FB-B79F-F72F79398F25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8EC372A-BB63-4105-9661-077666FAB1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091E540-52F5-43FB-B79F-F72F79398F25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8EC372A-BB63-4105-9661-077666FAB1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091E540-52F5-43FB-B79F-F72F79398F25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8EC372A-BB63-4105-9661-077666FAB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533400" y="1676400"/>
            <a:ext cx="7848600" cy="2743200"/>
          </a:xfrm>
        </p:spPr>
        <p:txBody>
          <a:bodyPr>
            <a:normAutofit/>
          </a:bodyPr>
          <a:lstStyle/>
          <a:p>
            <a:pPr algn="ctr"/>
            <a:r>
              <a:rPr lang="en-US" sz="1600" dirty="0" smtClean="0"/>
              <a:t>New York State Constitution (Article19, § 2), every 20 years the people of the Empire State are asked a seemingly simple ballot question; “Shall there be a convention to revise the constitution and amend the same?”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Get the Facts about a </a:t>
            </a:r>
          </a:p>
          <a:p>
            <a:pPr algn="ctr"/>
            <a:r>
              <a:rPr lang="en-US" sz="2800" b="1" dirty="0" smtClean="0"/>
              <a:t>Constitutional Convention</a:t>
            </a:r>
            <a:endParaRPr lang="en-US" sz="28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2514600"/>
            <a:ext cx="7924800" cy="2057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Will appear on the top of the ballot on November 7, 2017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Will have a huge impact on not only NYSUT members, but every citizen of the state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1578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> </a:t>
            </a:r>
            <a:r>
              <a:rPr lang="en-US" sz="1300" dirty="0" smtClean="0"/>
              <a:t>Constitutional </a:t>
            </a:r>
            <a:r>
              <a:rPr lang="en-US" sz="1300" dirty="0" smtClean="0"/>
              <a:t>Convention vs</a:t>
            </a:r>
            <a:r>
              <a:rPr lang="en-US" sz="1300" dirty="0" smtClean="0"/>
              <a:t>. </a:t>
            </a:r>
            <a:r>
              <a:rPr lang="en-US" sz="1300" dirty="0" smtClean="0"/>
              <a:t> Constitutional amendment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en-US" sz="1300" dirty="0" smtClean="0"/>
              <a:t>What’s the difference?</a:t>
            </a:r>
            <a:endParaRPr lang="en-US" sz="13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8458200" cy="487375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1400" dirty="0" smtClean="0"/>
              <a:t>State constitution can be amended in two ways. </a:t>
            </a:r>
          </a:p>
          <a:p>
            <a:pPr marL="0" indent="0" algn="ctr">
              <a:buNone/>
            </a:pPr>
            <a:r>
              <a:rPr lang="en-US" sz="1400" dirty="0" smtClean="0"/>
              <a:t>Through the passage of individual bills by two separately elected state Legislatures (Article 19, §1). </a:t>
            </a:r>
          </a:p>
          <a:p>
            <a:r>
              <a:rPr lang="en-US" sz="1400" dirty="0" smtClean="0"/>
              <a:t>Bills passed that propose specific amendment questions then appear on the November ballot and need 50% + 1 to pass. </a:t>
            </a:r>
          </a:p>
          <a:p>
            <a:r>
              <a:rPr lang="en-US" sz="1400" dirty="0" smtClean="0"/>
              <a:t>Process was undertaken in 2013 for several changes including:</a:t>
            </a:r>
            <a:endParaRPr lang="en-US" sz="1400" dirty="0"/>
          </a:p>
          <a:p>
            <a:pPr lvl="1"/>
            <a:r>
              <a:rPr lang="en-US" sz="1400" dirty="0" smtClean="0"/>
              <a:t>Casino Gaming in New York state-Passed</a:t>
            </a:r>
          </a:p>
          <a:p>
            <a:pPr lvl="1"/>
            <a:r>
              <a:rPr lang="en-US" sz="1400" dirty="0" smtClean="0"/>
              <a:t>Sale of specific tracks of land within the constitutionally protected Adirondack Park- Passed</a:t>
            </a:r>
          </a:p>
          <a:p>
            <a:pPr lvl="1"/>
            <a:r>
              <a:rPr lang="en-US" sz="1400" dirty="0" smtClean="0"/>
              <a:t>Increasing the mandatory retirement age for state judges: Failed</a:t>
            </a:r>
          </a:p>
          <a:p>
            <a:r>
              <a:rPr lang="en-US" sz="1400" dirty="0" smtClean="0"/>
              <a:t>This process has been used 200 times since the last </a:t>
            </a:r>
            <a:r>
              <a:rPr lang="en-US" sz="1400" u="sng" dirty="0" smtClean="0"/>
              <a:t>major</a:t>
            </a:r>
            <a:r>
              <a:rPr lang="en-US" sz="1400" dirty="0" smtClean="0"/>
              <a:t> constitutional revision in 1894. </a:t>
            </a:r>
          </a:p>
          <a:p>
            <a:pPr marL="0" indent="0" algn="ctr">
              <a:buNone/>
            </a:pPr>
            <a:endParaRPr lang="en-US" sz="1400" dirty="0" smtClean="0"/>
          </a:p>
          <a:p>
            <a:pPr marL="0" indent="0" algn="ctr">
              <a:buNone/>
            </a:pPr>
            <a:r>
              <a:rPr lang="en-US" sz="1400" dirty="0" smtClean="0"/>
              <a:t>Process </a:t>
            </a:r>
            <a:r>
              <a:rPr lang="en-US" sz="1400" dirty="0" smtClean="0"/>
              <a:t>was again used last fall for two more proposed changes</a:t>
            </a:r>
          </a:p>
          <a:p>
            <a:pPr marL="0" indent="0" algn="ctr">
              <a:buNone/>
            </a:pPr>
            <a:endParaRPr lang="en-US" sz="1400" dirty="0" smtClean="0"/>
          </a:p>
          <a:p>
            <a:r>
              <a:rPr lang="en-US" sz="1400" dirty="0" smtClean="0"/>
              <a:t>Creation of an Independent Commission on Redistricting- Passed</a:t>
            </a:r>
          </a:p>
          <a:p>
            <a:pPr lvl="1"/>
            <a:r>
              <a:rPr lang="en-US" sz="1400" dirty="0" smtClean="0"/>
              <a:t>Changes to election districts based on the 2020 US Census </a:t>
            </a:r>
          </a:p>
          <a:p>
            <a:pPr lvl="1"/>
            <a:r>
              <a:rPr lang="en-US" sz="1400" dirty="0" smtClean="0"/>
              <a:t>New lines will be in place for the 2022 elections </a:t>
            </a:r>
          </a:p>
          <a:p>
            <a:pPr marL="365760" lvl="1" indent="0">
              <a:buNone/>
            </a:pPr>
            <a:endParaRPr lang="en-US" sz="1400" dirty="0" smtClean="0"/>
          </a:p>
          <a:p>
            <a:r>
              <a:rPr lang="en-US" sz="1400" dirty="0" smtClean="0"/>
              <a:t>Allow Senate and Assembly to go paperless-Passed</a:t>
            </a:r>
          </a:p>
          <a:p>
            <a:pPr lvl="1"/>
            <a:r>
              <a:rPr lang="en-US" sz="1400" dirty="0" smtClean="0"/>
              <a:t>Constitutional requirement-paper bills must sit on legislators desks for three days</a:t>
            </a:r>
          </a:p>
          <a:p>
            <a:pPr lvl="1"/>
            <a:r>
              <a:rPr lang="en-US" sz="1400" dirty="0" smtClean="0"/>
              <a:t>Would allow bill being “in print” to count toward the three days</a:t>
            </a:r>
          </a:p>
          <a:p>
            <a:pPr lvl="1"/>
            <a:r>
              <a:rPr lang="en-US" sz="1400" dirty="0" smtClean="0"/>
              <a:t>Will save $325,000 a year in paper and printing costs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733800" y="9144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9820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467600" cy="503238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Second process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838200"/>
            <a:ext cx="7772400" cy="1066800"/>
          </a:xfrm>
        </p:spPr>
        <p:txBody>
          <a:bodyPr>
            <a:normAutofit/>
          </a:bodyPr>
          <a:lstStyle/>
          <a:p>
            <a:r>
              <a:rPr lang="en-US" sz="1400" dirty="0" smtClean="0"/>
              <a:t>Holding a constitutional convention (Article 19, §2</a:t>
            </a:r>
            <a:r>
              <a:rPr lang="en-US" sz="1400" dirty="0" smtClean="0"/>
              <a:t>)</a:t>
            </a:r>
            <a:endParaRPr lang="en-US" sz="1400" dirty="0" smtClean="0"/>
          </a:p>
          <a:p>
            <a:r>
              <a:rPr lang="en-US" sz="1400" dirty="0" smtClean="0"/>
              <a:t>Question goes before the voters every 20 </a:t>
            </a:r>
            <a:r>
              <a:rPr lang="en-US" sz="1400" dirty="0" smtClean="0"/>
              <a:t>years</a:t>
            </a:r>
            <a:endParaRPr lang="en-US" sz="1400" dirty="0" smtClean="0"/>
          </a:p>
          <a:p>
            <a:r>
              <a:rPr lang="en-US" sz="1400" dirty="0" smtClean="0"/>
              <a:t>Allows for much wider modifications of the constitution; including a full rewrite </a:t>
            </a:r>
            <a:endParaRPr lang="en-US" sz="1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1828800"/>
            <a:ext cx="7772400" cy="3352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the voters approve, a multi-year process starts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Three delegates per- State Senate District and 15 at-large delegates are elected at the next scheduled general election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These delegates can include sitting members of the State Legislature, political party leaders or other office holders.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These delegates are allowed to hold both their elected office and a position as a delegate; collecting both salaries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Convention meets in Albany the following April for an unspecified duration, deliberates and then publishes their suggested amendments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Proposed changes are then submitted to the votes, either individually or as a group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Another public referendum vote not sooner than six weeks after the adjournment of the convention.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5105400"/>
            <a:ext cx="86106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This process has been used nine times (1777, 1801, 1821, 1846, 1867, 1894, 1915, 1938, 1967) to undertake major re-writes of the state constitution.</a:t>
            </a:r>
          </a:p>
          <a:p>
            <a:endParaRPr lang="en-US" sz="1400" dirty="0" smtClean="0"/>
          </a:p>
          <a:p>
            <a:r>
              <a:rPr lang="en-US" sz="1400" dirty="0" smtClean="0"/>
              <a:t>Some of these conventions succeeded with votes accepting the suggested changes, while other convention recommendations were rejected by the voters as in 1967.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1383284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304800"/>
            <a:ext cx="7239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Why is this so important to me as a </a:t>
            </a:r>
            <a:r>
              <a:rPr lang="en-US" sz="2800" b="1" dirty="0" smtClean="0"/>
              <a:t>NYSUT </a:t>
            </a:r>
            <a:r>
              <a:rPr lang="en-US" sz="2800" b="1" dirty="0" smtClean="0"/>
              <a:t>member</a:t>
            </a:r>
            <a:r>
              <a:rPr lang="en-US" sz="2800" b="1" dirty="0" smtClean="0"/>
              <a:t>?</a:t>
            </a:r>
          </a:p>
          <a:p>
            <a:pPr algn="ctr"/>
            <a:r>
              <a:rPr lang="en-US" sz="2800" b="1" dirty="0" smtClean="0"/>
              <a:t>What’s at stake?</a:t>
            </a:r>
            <a:endParaRPr lang="en-US" sz="2800" b="1" dirty="0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152400" y="1676400"/>
            <a:ext cx="8458200" cy="1447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constitution establishes a basic organizational structure for state government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changes are made that give too much power to one branch, for example say the executive, then our system of self-governance will be upended.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4846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381000"/>
                <a:ext cx="7467600" cy="6092952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The constitution establishes the fundamental rights you enjoy as a citizen of New York State, as a public employee, and as a retired public employee, including: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lvl="1">
                  <a:lnSpc>
                    <a:spcPct val="110000"/>
                  </a:lnSpc>
                </a:pPr>
                <a:r>
                  <a:rPr lang="en-US" dirty="0" smtClean="0"/>
                  <a:t>Guaranteeing the right to a free public education (Article 11, § 1);</a:t>
                </a:r>
              </a:p>
              <a:p>
                <a:pPr marL="365760" lvl="1" indent="0">
                  <a:lnSpc>
                    <a:spcPct val="110000"/>
                  </a:lnSpc>
                  <a:buNone/>
                </a:pPr>
                <a:endParaRPr lang="en-US" dirty="0" smtClean="0"/>
              </a:p>
              <a:p>
                <a:pPr lvl="1">
                  <a:lnSpc>
                    <a:spcPct val="110000"/>
                  </a:lnSpc>
                </a:pPr>
                <a:r>
                  <a:rPr lang="en-US" dirty="0" smtClean="0"/>
                  <a:t>Prohibiting reductions in public pension benefits (Article 5, § 7);</a:t>
                </a:r>
              </a:p>
              <a:p>
                <a:pPr marL="365760" lvl="1" indent="0">
                  <a:lnSpc>
                    <a:spcPct val="110000"/>
                  </a:lnSpc>
                  <a:buNone/>
                </a:pPr>
                <a:endParaRPr lang="en-US" dirty="0" smtClean="0"/>
              </a:p>
              <a:p>
                <a:pPr lvl="1">
                  <a:lnSpc>
                    <a:spcPct val="110000"/>
                  </a:lnSpc>
                </a:pPr>
                <a:r>
                  <a:rPr lang="en-US" dirty="0" smtClean="0"/>
                  <a:t>Rights to workers compensation (Article 1,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§</m:t>
                    </m:r>
                    <m:r>
                      <a:rPr lang="en-US" b="0" i="1" smtClean="0">
                        <a:latin typeface="Cambria Math"/>
                      </a:rPr>
                      <m:t> 18); </m:t>
                    </m:r>
                  </m:oMath>
                </a14:m>
                <a:endParaRPr lang="en-US" b="0" dirty="0" smtClean="0"/>
              </a:p>
              <a:p>
                <a:pPr marL="365760" lvl="1" indent="0">
                  <a:lnSpc>
                    <a:spcPct val="110000"/>
                  </a:lnSpc>
                  <a:buNone/>
                </a:pPr>
                <a:endParaRPr lang="en-US" b="0" dirty="0" smtClean="0"/>
              </a:p>
              <a:p>
                <a:pPr lvl="1">
                  <a:lnSpc>
                    <a:spcPct val="110000"/>
                  </a:lnSpc>
                </a:pPr>
                <a:r>
                  <a:rPr lang="en-US" dirty="0" smtClean="0"/>
                  <a:t>Rights to be a member of a union and bargain collectively (Article 1, §17); </a:t>
                </a:r>
              </a:p>
              <a:p>
                <a:pPr marL="365760" lvl="1" indent="0">
                  <a:lnSpc>
                    <a:spcPct val="110000"/>
                  </a:lnSpc>
                  <a:buNone/>
                </a:pPr>
                <a:endParaRPr lang="en-US" dirty="0" smtClean="0"/>
              </a:p>
              <a:p>
                <a:pPr lvl="1">
                  <a:lnSpc>
                    <a:spcPct val="110000"/>
                  </a:lnSpc>
                </a:pPr>
                <a:r>
                  <a:rPr lang="en-US" dirty="0" smtClean="0"/>
                  <a:t>Requiring that the state provide for social welfare needs (Article 27, § 1). 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381000"/>
                <a:ext cx="7467600" cy="6092952"/>
              </a:xfrm>
              <a:blipFill rotWithShape="1">
                <a:blip r:embed="rId2" cstate="print"/>
                <a:stretch>
                  <a:fillRect l="-245" t="-1101" r="-8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896884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304800"/>
            <a:ext cx="8458200" cy="1371600"/>
          </a:xfrm>
        </p:spPr>
        <p:txBody>
          <a:bodyPr>
            <a:normAutofit/>
          </a:bodyPr>
          <a:lstStyle/>
          <a:p>
            <a:pPr algn="ctr"/>
            <a:r>
              <a:rPr lang="en-US" sz="1400" dirty="0" smtClean="0"/>
              <a:t>The constitution sets the most important policy goals for the people of New York State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 smtClean="0"/>
              <a:t>Changes will affect every other law currently in place and on future statutes yet to come. </a:t>
            </a:r>
            <a:endParaRPr lang="en-US" sz="1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1219200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1967 Convention </a:t>
            </a:r>
            <a:endParaRPr kumimoji="0" lang="en-US" sz="6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2438400"/>
            <a:ext cx="83820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Convened by an act of the Legislature a decade </a:t>
            </a:r>
            <a:r>
              <a:rPr lang="en-US" sz="1400" u="sng" dirty="0" smtClean="0"/>
              <a:t>after</a:t>
            </a:r>
            <a:r>
              <a:rPr lang="en-US" sz="1400" dirty="0" smtClean="0"/>
              <a:t> the 20 year scheduled referendum was voted down in 1957</a:t>
            </a:r>
          </a:p>
          <a:p>
            <a:endParaRPr lang="en-US" sz="1400" dirty="0" smtClean="0"/>
          </a:p>
          <a:p>
            <a:r>
              <a:rPr lang="en-US" sz="1400" dirty="0" smtClean="0"/>
              <a:t>Following the convention, voters rejected the proposed changes</a:t>
            </a:r>
          </a:p>
          <a:p>
            <a:endParaRPr lang="en-US" sz="1400" dirty="0" smtClean="0"/>
          </a:p>
          <a:p>
            <a:r>
              <a:rPr lang="en-US" sz="1400" dirty="0" smtClean="0"/>
              <a:t>Included proposed repeal to the “Blaine Amendment” which prohibits the use of state monies to be used to assist religious schools</a:t>
            </a:r>
          </a:p>
          <a:p>
            <a:endParaRPr lang="en-US" sz="1400" dirty="0" smtClean="0"/>
          </a:p>
          <a:p>
            <a:r>
              <a:rPr lang="en-US" sz="1400" dirty="0" smtClean="0"/>
              <a:t>Had this repeal not been rejected by the voters, public education would look very different here in New York </a:t>
            </a:r>
          </a:p>
          <a:p>
            <a:endParaRPr lang="en-US" sz="1400" dirty="0" smtClean="0"/>
          </a:p>
          <a:p>
            <a:pPr algn="ctr">
              <a:buNone/>
            </a:pPr>
            <a:r>
              <a:rPr lang="en-US" b="1" dirty="0" smtClean="0"/>
              <a:t>How do I help </a:t>
            </a:r>
            <a:br>
              <a:rPr lang="en-US" b="1" dirty="0" smtClean="0"/>
            </a:br>
            <a:r>
              <a:rPr lang="en-US" b="1" dirty="0" smtClean="0"/>
              <a:t>&amp; </a:t>
            </a:r>
            <a:br>
              <a:rPr lang="en-US" b="1" dirty="0" smtClean="0"/>
            </a:br>
            <a:r>
              <a:rPr lang="en-US" b="1" dirty="0" smtClean="0"/>
              <a:t>who else will be with us?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556456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381000"/>
            <a:ext cx="8305800" cy="1905000"/>
          </a:xfrm>
        </p:spPr>
        <p:txBody>
          <a:bodyPr>
            <a:normAutofit/>
          </a:bodyPr>
          <a:lstStyle/>
          <a:p>
            <a:r>
              <a:rPr lang="en-US" sz="1400" dirty="0" smtClean="0"/>
              <a:t>Voters rejected the last required call for a constitutional convention in 1997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sz="1400" dirty="0" smtClean="0"/>
              <a:t>Rejection was not by accident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sz="1400" dirty="0" smtClean="0"/>
              <a:t>Many groups worked together to convince voters that holding a convention was not in the best interest of the people of the state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381000" y="2286000"/>
            <a:ext cx="81534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/>
              <a:t>These groups included:</a:t>
            </a:r>
          </a:p>
          <a:p>
            <a:r>
              <a:rPr lang="en-US" sz="1400" dirty="0" smtClean="0"/>
              <a:t>Public and private organized labor;</a:t>
            </a:r>
          </a:p>
          <a:p>
            <a:endParaRPr lang="en-US" sz="1400" dirty="0" smtClean="0"/>
          </a:p>
          <a:p>
            <a:r>
              <a:rPr lang="en-US" sz="1400" dirty="0" smtClean="0"/>
              <a:t>Environmentalists and conservationists who did not want to see the repeal of the “forever wild” provisions that protect environmentally sensitive areas; </a:t>
            </a:r>
          </a:p>
          <a:p>
            <a:endParaRPr lang="en-US" sz="1400" dirty="0" smtClean="0"/>
          </a:p>
          <a:p>
            <a:r>
              <a:rPr lang="en-US" sz="1400" dirty="0" smtClean="0"/>
              <a:t>Advocates for public education at all levels; </a:t>
            </a:r>
          </a:p>
          <a:p>
            <a:endParaRPr lang="en-US" sz="1400" dirty="0" smtClean="0"/>
          </a:p>
          <a:p>
            <a:r>
              <a:rPr lang="en-US" sz="1400" dirty="0" smtClean="0"/>
              <a:t>Social welfare advocates who will seek to maintain the requirement that New York State provide for the underprivileged</a:t>
            </a:r>
          </a:p>
          <a:p>
            <a:endParaRPr lang="en-US" sz="1400" dirty="0" smtClean="0"/>
          </a:p>
          <a:p>
            <a:r>
              <a:rPr lang="en-US" sz="1400" dirty="0" smtClean="0"/>
              <a:t>Fiscal conservatives who wanted to keep existing state and debt limits in place; and</a:t>
            </a:r>
          </a:p>
          <a:p>
            <a:endParaRPr lang="en-US" sz="1400" dirty="0" smtClean="0"/>
          </a:p>
          <a:p>
            <a:r>
              <a:rPr lang="en-US" sz="1400" dirty="0" smtClean="0"/>
              <a:t>Some government watchdog groups who just didn’t want to “spend the millions of dollars to hold a party in Albany</a:t>
            </a:r>
            <a:r>
              <a:rPr lang="en-US" sz="1400" dirty="0" smtClean="0"/>
              <a:t>!”</a:t>
            </a:r>
          </a:p>
          <a:p>
            <a:endParaRPr lang="en-US" sz="1400" dirty="0" smtClean="0"/>
          </a:p>
          <a:p>
            <a:r>
              <a:rPr lang="en-US" sz="1400" dirty="0" smtClean="0"/>
              <a:t>Casinos may have helped us in this </a:t>
            </a:r>
            <a:r>
              <a:rPr lang="en-US" sz="1400" dirty="0" smtClean="0"/>
              <a:t>fight.  Passage </a:t>
            </a:r>
            <a:r>
              <a:rPr lang="en-US" sz="1400" dirty="0" smtClean="0"/>
              <a:t>in 2013 could take their money out of the fight in 2017 </a:t>
            </a:r>
            <a:r>
              <a:rPr lang="en-US" sz="1400" dirty="0" smtClean="0"/>
              <a:t>-OR- Put </a:t>
            </a:r>
            <a:r>
              <a:rPr lang="en-US" sz="1400" dirty="0" smtClean="0"/>
              <a:t>money to fight further expansion of Casino gaming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333631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304800"/>
            <a:ext cx="84582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Will need to work together again in 2017 to make sure voters understand just what could happen if we open up the state constitution to drastic changes through convention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2017 is an “off” election year for the state Legislature as well as an “off” year for presidential voting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305800" cy="2743200"/>
          </a:xfrm>
        </p:spPr>
        <p:txBody>
          <a:bodyPr>
            <a:normAutofit/>
          </a:bodyPr>
          <a:lstStyle/>
          <a:p>
            <a:r>
              <a:rPr lang="en-US" sz="1400" dirty="0" smtClean="0"/>
              <a:t>2015-2016 Executive Budget Proposal- Governor seeks a Constitutional amendment to strip public officials of their pensions based on 2011 law doing just that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sz="1400" dirty="0" smtClean="0"/>
              <a:t>Passes the Senate but does not pass the Assembly…yet.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sz="1400" dirty="0" smtClean="0"/>
              <a:t>If passed, could appear below the Constitutional Convention question in 2017 or in 2018 alone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sz="1400" dirty="0" smtClean="0"/>
              <a:t>We will need to factor this in going forward </a:t>
            </a:r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457200" y="3962400"/>
            <a:ext cx="815340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en-US" sz="1400" dirty="0" smtClean="0"/>
              <a:t>Will need to concentrate our efforts on this important issue</a:t>
            </a:r>
          </a:p>
          <a:p>
            <a:pPr lvl="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endParaRPr lang="en-US" sz="1400" dirty="0" smtClean="0"/>
          </a:p>
          <a:p>
            <a:pPr lvl="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endParaRPr lang="en-US" sz="1400" dirty="0" smtClean="0"/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en-US" sz="1400" dirty="0" smtClean="0"/>
              <a:t>Get involved with your local, stay active with the political process starting today, get informed on the important issues surrounding a constitutional convention and be ready to work come 2017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36650825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746</TotalTime>
  <Words>976</Words>
  <Application>Microsoft Office PowerPoint</Application>
  <PresentationFormat>On-screen Show (4:3)</PresentationFormat>
  <Paragraphs>101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  </vt:lpstr>
      <vt:lpstr> Constitutional Convention vs.  Constitutional amendment What’s the difference?</vt:lpstr>
      <vt:lpstr>Second process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Pandora’s box</dc:title>
  <dc:creator>Audrey Mangini</dc:creator>
  <cp:lastModifiedBy>Jean</cp:lastModifiedBy>
  <cp:revision>24</cp:revision>
  <cp:lastPrinted>2015-04-27T14:17:31Z</cp:lastPrinted>
  <dcterms:created xsi:type="dcterms:W3CDTF">2015-03-26T13:48:52Z</dcterms:created>
  <dcterms:modified xsi:type="dcterms:W3CDTF">2017-01-09T21:46:48Z</dcterms:modified>
</cp:coreProperties>
</file>