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7" r:id="rId21"/>
    <p:sldId id="275" r:id="rId22"/>
    <p:sldId id="276" r:id="rId2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37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649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027" y="1"/>
            <a:ext cx="2972421" cy="4649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BE33F3-00EF-42BD-BA99-04262CE4D1DD}" type="datetimeFigureOut">
              <a:rPr lang="en-US" smtClean="0"/>
              <a:t>5/5/2015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823"/>
            <a:ext cx="2972421" cy="4649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027" y="8829823"/>
            <a:ext cx="2972421" cy="4649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4BEC8F-757F-441D-AF48-C38EF3A5FC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8255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091E540-52F5-43FB-B79F-F72F79398F25}" type="datetimeFigureOut">
              <a:rPr lang="en-US" smtClean="0"/>
              <a:t>5/5/2015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8EC372A-BB63-4105-9661-077666FAB1A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E540-52F5-43FB-B79F-F72F79398F25}" type="datetimeFigureOut">
              <a:rPr lang="en-US" smtClean="0"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C372A-BB63-4105-9661-077666FAB1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E540-52F5-43FB-B79F-F72F79398F25}" type="datetimeFigureOut">
              <a:rPr lang="en-US" smtClean="0"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C372A-BB63-4105-9661-077666FAB1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091E540-52F5-43FB-B79F-F72F79398F25}" type="datetimeFigureOut">
              <a:rPr lang="en-US" smtClean="0"/>
              <a:t>5/5/2015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8EC372A-BB63-4105-9661-077666FAB1A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091E540-52F5-43FB-B79F-F72F79398F25}" type="datetimeFigureOut">
              <a:rPr lang="en-US" smtClean="0"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8EC372A-BB63-4105-9661-077666FAB1A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E540-52F5-43FB-B79F-F72F79398F25}" type="datetimeFigureOut">
              <a:rPr lang="en-US" smtClean="0"/>
              <a:t>5/5/2015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C372A-BB63-4105-9661-077666FAB1A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E540-52F5-43FB-B79F-F72F79398F25}" type="datetimeFigureOut">
              <a:rPr lang="en-US" smtClean="0"/>
              <a:t>5/5/2015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C372A-BB63-4105-9661-077666FAB1A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091E540-52F5-43FB-B79F-F72F79398F25}" type="datetimeFigureOut">
              <a:rPr lang="en-US" smtClean="0"/>
              <a:t>5/5/2015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8EC372A-BB63-4105-9661-077666FAB1A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1E540-52F5-43FB-B79F-F72F79398F25}" type="datetimeFigureOut">
              <a:rPr lang="en-US" smtClean="0"/>
              <a:t>5/5/2015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C372A-BB63-4105-9661-077666FAB1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091E540-52F5-43FB-B79F-F72F79398F25}" type="datetimeFigureOut">
              <a:rPr lang="en-US" smtClean="0"/>
              <a:t>5/5/2015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8EC372A-BB63-4105-9661-077666FAB1AD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091E540-52F5-43FB-B79F-F72F79398F25}" type="datetimeFigureOut">
              <a:rPr lang="en-US" smtClean="0"/>
              <a:t>5/5/2015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8EC372A-BB63-4105-9661-077666FAB1AD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091E540-52F5-43FB-B79F-F72F79398F25}" type="datetimeFigureOut">
              <a:rPr lang="en-US" smtClean="0"/>
              <a:t>5/5/2015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8EC372A-BB63-4105-9661-077666FAB1A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4600" y="1600200"/>
            <a:ext cx="6172200" cy="1894362"/>
          </a:xfrm>
        </p:spPr>
        <p:txBody>
          <a:bodyPr>
            <a:normAutofit/>
          </a:bodyPr>
          <a:lstStyle/>
          <a:p>
            <a:r>
              <a:rPr lang="en-US" sz="6000" dirty="0" smtClean="0"/>
              <a:t>Pandora’s box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05200"/>
            <a:ext cx="6172200" cy="1371600"/>
          </a:xfrm>
        </p:spPr>
        <p:txBody>
          <a:bodyPr/>
          <a:lstStyle/>
          <a:p>
            <a:pPr algn="ctr"/>
            <a:r>
              <a:rPr lang="en-US" dirty="0" smtClean="0"/>
              <a:t>Get the facts about a Constitutional Convention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33600" y="5791200"/>
            <a:ext cx="464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Pete Savage</a:t>
            </a:r>
          </a:p>
          <a:p>
            <a:r>
              <a:rPr lang="en-US" dirty="0" smtClean="0"/>
              <a:t>Legislative Representative</a:t>
            </a:r>
          </a:p>
          <a:p>
            <a:r>
              <a:rPr lang="en-US" dirty="0" smtClean="0"/>
              <a:t>Legislative and Political Department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4440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dirty="0" smtClean="0"/>
              <a:t>Why is this so important to me as a </a:t>
            </a:r>
            <a:r>
              <a:rPr lang="en-US" sz="5400" dirty="0" err="1" smtClean="0"/>
              <a:t>nysut</a:t>
            </a:r>
            <a:r>
              <a:rPr lang="en-US" sz="5400" dirty="0" smtClean="0"/>
              <a:t> member?</a:t>
            </a:r>
            <a:endParaRPr lang="en-US" sz="5400" dirty="0"/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What’s at stake?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506143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09600" y="1295400"/>
            <a:ext cx="7467600" cy="3886200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The constitution establishes a basic organizational structure for state government</a:t>
            </a:r>
          </a:p>
          <a:p>
            <a:pPr marL="0" indent="0" algn="ctr">
              <a:buNone/>
            </a:pPr>
            <a:endParaRPr lang="en-US" sz="2800" dirty="0" smtClean="0"/>
          </a:p>
          <a:p>
            <a:pPr algn="ctr"/>
            <a:r>
              <a:rPr lang="en-US" sz="2800" dirty="0" smtClean="0"/>
              <a:t>If changes are made that give too much power to one branch, for example say the executive, then our system of self-governance will be upended.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462034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381000"/>
                <a:ext cx="7467600" cy="6092952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The constitution establishes the fundamental rights you enjoy as a citizen of New York State, as a public employee, and as a retired public employee, including: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 lvl="1">
                  <a:lnSpc>
                    <a:spcPct val="110000"/>
                  </a:lnSpc>
                </a:pPr>
                <a:r>
                  <a:rPr lang="en-US" dirty="0" smtClean="0"/>
                  <a:t>Guaranteeing the right to a free public education (Article 11, § 1);</a:t>
                </a:r>
              </a:p>
              <a:p>
                <a:pPr marL="365760" lvl="1" indent="0">
                  <a:lnSpc>
                    <a:spcPct val="110000"/>
                  </a:lnSpc>
                  <a:buNone/>
                </a:pPr>
                <a:endParaRPr lang="en-US" dirty="0" smtClean="0"/>
              </a:p>
              <a:p>
                <a:pPr lvl="1">
                  <a:lnSpc>
                    <a:spcPct val="110000"/>
                  </a:lnSpc>
                </a:pPr>
                <a:r>
                  <a:rPr lang="en-US" dirty="0" smtClean="0"/>
                  <a:t>Prohibiting reductions in public pension benefits (Article 5, § 7);</a:t>
                </a:r>
              </a:p>
              <a:p>
                <a:pPr marL="365760" lvl="1" indent="0">
                  <a:lnSpc>
                    <a:spcPct val="110000"/>
                  </a:lnSpc>
                  <a:buNone/>
                </a:pPr>
                <a:endParaRPr lang="en-US" dirty="0" smtClean="0"/>
              </a:p>
              <a:p>
                <a:pPr lvl="1">
                  <a:lnSpc>
                    <a:spcPct val="110000"/>
                  </a:lnSpc>
                </a:pPr>
                <a:r>
                  <a:rPr lang="en-US" dirty="0" smtClean="0"/>
                  <a:t>Rights to workers compensation (Article 1,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§</m:t>
                    </m:r>
                    <m:r>
                      <a:rPr lang="en-US" b="0" i="1" smtClean="0">
                        <a:latin typeface="Cambria Math"/>
                      </a:rPr>
                      <m:t> 18); </m:t>
                    </m:r>
                  </m:oMath>
                </a14:m>
                <a:endParaRPr lang="en-US" b="0" dirty="0" smtClean="0"/>
              </a:p>
              <a:p>
                <a:pPr marL="365760" lvl="1" indent="0">
                  <a:lnSpc>
                    <a:spcPct val="110000"/>
                  </a:lnSpc>
                  <a:buNone/>
                </a:pPr>
                <a:endParaRPr lang="en-US" b="0" dirty="0" smtClean="0"/>
              </a:p>
              <a:p>
                <a:pPr lvl="1">
                  <a:lnSpc>
                    <a:spcPct val="110000"/>
                  </a:lnSpc>
                </a:pPr>
                <a:r>
                  <a:rPr lang="en-US" dirty="0" smtClean="0"/>
                  <a:t>Rights to be a member of a union and bargain collectively (Article 1, §17); </a:t>
                </a:r>
              </a:p>
              <a:p>
                <a:pPr marL="365760" lvl="1" indent="0">
                  <a:lnSpc>
                    <a:spcPct val="110000"/>
                  </a:lnSpc>
                  <a:buNone/>
                </a:pPr>
                <a:endParaRPr lang="en-US" dirty="0" smtClean="0"/>
              </a:p>
              <a:p>
                <a:pPr lvl="1">
                  <a:lnSpc>
                    <a:spcPct val="110000"/>
                  </a:lnSpc>
                </a:pPr>
                <a:r>
                  <a:rPr lang="en-US" dirty="0" smtClean="0"/>
                  <a:t>Requiring that the state provide for social welfare needs (Article 27, § 1).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381000"/>
                <a:ext cx="7467600" cy="6092952"/>
              </a:xfrm>
              <a:blipFill rotWithShape="1">
                <a:blip r:embed="rId2"/>
                <a:stretch>
                  <a:fillRect l="-245" t="-1101" r="-8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68844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/>
              <a:t>The constitution sets the most important policy goals for the people of New York State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 smtClean="0"/>
              <a:t>Changes will affect every other law currently in place and on future statutes yet to come.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564564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1967 Convention 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Convened by an act of the Legislature a decade </a:t>
            </a:r>
            <a:r>
              <a:rPr lang="en-US" u="sng" dirty="0" smtClean="0"/>
              <a:t>after</a:t>
            </a:r>
            <a:r>
              <a:rPr lang="en-US" dirty="0" smtClean="0"/>
              <a:t> the 20 year scheduled referendum was voted down in 1957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Following the convention, voters rejected the proposed changes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Included proposed repeal to the “Blaine Amendment” which prohibits the use of state monies to be used to assist religious schools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Had this repeal not been rejected by the voters, public education would look very different here in New York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3940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286000" y="1371600"/>
            <a:ext cx="6172200" cy="3342162"/>
          </a:xfrm>
        </p:spPr>
        <p:txBody>
          <a:bodyPr>
            <a:noAutofit/>
          </a:bodyPr>
          <a:lstStyle/>
          <a:p>
            <a:pPr algn="ctr"/>
            <a:r>
              <a:rPr lang="en-US" sz="5400" dirty="0" smtClean="0"/>
              <a:t>How do I help </a:t>
            </a:r>
            <a:br>
              <a:rPr lang="en-US" sz="5400" dirty="0" smtClean="0"/>
            </a:br>
            <a:r>
              <a:rPr lang="en-US" sz="5400" dirty="0" smtClean="0"/>
              <a:t>&amp; </a:t>
            </a:r>
            <a:br>
              <a:rPr lang="en-US" sz="5400" dirty="0" smtClean="0"/>
            </a:br>
            <a:r>
              <a:rPr lang="en-US" sz="5400" dirty="0" smtClean="0"/>
              <a:t>who else will be with us? </a:t>
            </a:r>
            <a:endParaRPr lang="en-US" sz="5400" dirty="0"/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2320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/>
              <a:t>Voters rejected the last required call for a constitutional convention in 1997</a:t>
            </a:r>
          </a:p>
          <a:p>
            <a:pPr marL="0" indent="0" algn="ctr">
              <a:buNone/>
            </a:pPr>
            <a:endParaRPr lang="en-US" sz="2800" dirty="0" smtClean="0"/>
          </a:p>
          <a:p>
            <a:pPr algn="ctr"/>
            <a:r>
              <a:rPr lang="en-US" sz="2800" dirty="0" smtClean="0"/>
              <a:t>Rejection was not by accident</a:t>
            </a:r>
          </a:p>
          <a:p>
            <a:pPr marL="0" indent="0" algn="ctr">
              <a:buNone/>
            </a:pPr>
            <a:endParaRPr lang="en-US" sz="2800" dirty="0" smtClean="0"/>
          </a:p>
          <a:p>
            <a:pPr algn="ctr"/>
            <a:r>
              <a:rPr lang="en-US" sz="2800" dirty="0" smtClean="0"/>
              <a:t>Many groups worked together to convince voters that holding a convention was not in the best interest of the people of the state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3631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5483352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sz="3300" dirty="0" smtClean="0"/>
              <a:t>These groups included:</a:t>
            </a:r>
          </a:p>
          <a:p>
            <a:r>
              <a:rPr lang="en-US" dirty="0" smtClean="0"/>
              <a:t>Public and private organized labor;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Environmentalists and conservationists who did not want to see the repeal of the “forever wild” provisions that protect environmentally sensitive areas;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Advocates for public education at all levels;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Social welfare advocates who will seek to maintain the requirement that New York State provide for the underprivileged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Fiscal conservatives who wanted to keep existing state and debt limits in place; and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Some government watchdog groups who just didn’t want to “spend the millions of dollars to hold a party in Albany!”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5784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7772400" cy="6016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800" dirty="0" smtClean="0"/>
          </a:p>
          <a:p>
            <a:pPr algn="ctr"/>
            <a:r>
              <a:rPr lang="en-US" sz="2800" dirty="0" smtClean="0"/>
              <a:t>Casinos may have helped us in this fight</a:t>
            </a:r>
          </a:p>
          <a:p>
            <a:pPr marL="0" indent="0" algn="ctr">
              <a:buNone/>
            </a:pPr>
            <a:endParaRPr lang="en-US" sz="2800" dirty="0"/>
          </a:p>
          <a:p>
            <a:pPr algn="ctr"/>
            <a:r>
              <a:rPr lang="en-US" sz="2800" dirty="0" smtClean="0"/>
              <a:t>Passage in 2013 could take their money out of the fight in 2017 </a:t>
            </a:r>
            <a:endParaRPr lang="en-US" sz="2800" dirty="0"/>
          </a:p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r>
              <a:rPr lang="en-US" sz="2800" dirty="0"/>
              <a:t>-</a:t>
            </a:r>
            <a:r>
              <a:rPr lang="en-US" sz="2800" dirty="0" smtClean="0"/>
              <a:t>OR-</a:t>
            </a:r>
          </a:p>
          <a:p>
            <a:pPr marL="0" indent="0" algn="ctr">
              <a:buNone/>
            </a:pPr>
            <a:endParaRPr lang="en-US" sz="2800" dirty="0" smtClean="0"/>
          </a:p>
          <a:p>
            <a:pPr algn="ctr"/>
            <a:r>
              <a:rPr lang="en-US" sz="2800" dirty="0" smtClean="0"/>
              <a:t>Put money to fight further expansion of Casino gaming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650825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en-US" sz="2800" dirty="0" smtClean="0"/>
              <a:t>Will need to work together again in 2017 to make sure voters understand just what could happen if we open up the state constitution to drastic changes through convention</a:t>
            </a:r>
          </a:p>
          <a:p>
            <a:pPr algn="ctr"/>
            <a:endParaRPr lang="en-US" sz="2800" dirty="0"/>
          </a:p>
          <a:p>
            <a:pPr marL="0" indent="0" algn="ctr">
              <a:buNone/>
            </a:pPr>
            <a:endParaRPr lang="en-US" sz="2800" dirty="0" smtClean="0"/>
          </a:p>
          <a:p>
            <a:pPr algn="ctr"/>
            <a:r>
              <a:rPr lang="en-US" sz="2800" dirty="0" smtClean="0"/>
              <a:t>2017 is an “off” election year for the state Legislature as well as an “off” year for presidential voting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045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2209800"/>
            <a:ext cx="7467600" cy="27432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New York State Constitution (Article19, § 2), every 20 years the people of the Empire State are asked a seemingly simple ballot question; “Shall there be a convention to revise the constitution and amend the same?”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315785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990600"/>
            <a:ext cx="7467600" cy="487375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2015-2016 Executive Budget Proposal- Governor seeks a Constitutional amendment to strip public officials of their pensions based on 2011 law doing just that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Passes the Senate but does not pass the Assembly…yet.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If passed, could appear below the Constitutional Convention question in 2017 or in 2018 alone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We will need to factor this in going forward </a:t>
            </a:r>
          </a:p>
        </p:txBody>
      </p:sp>
    </p:spTree>
    <p:extLst>
      <p:ext uri="{BB962C8B-B14F-4D97-AF65-F5344CB8AC3E}">
        <p14:creationId xmlns:p14="http://schemas.microsoft.com/office/powerpoint/2010/main" val="32389020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/>
              <a:t>Will need to concentrate our efforts on this important issue</a:t>
            </a:r>
          </a:p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endParaRPr lang="en-US" sz="2800" dirty="0"/>
          </a:p>
          <a:p>
            <a:pPr algn="ctr"/>
            <a:r>
              <a:rPr lang="en-US" sz="2800" dirty="0" smtClean="0"/>
              <a:t>Get involved with your local, stay active with the political process starting today, get informed on the important issues surrounding a constitutional convention and be ready to work come 2017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77616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questions</a:t>
            </a:r>
            <a:endParaRPr lang="en-US" sz="6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925" y="2012965"/>
            <a:ext cx="4304149" cy="4048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0624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7467600" cy="3276600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Will appear on the top of the ballot on November 7, 2017</a:t>
            </a:r>
          </a:p>
          <a:p>
            <a:pPr marL="0" indent="0" algn="ctr">
              <a:buNone/>
            </a:pPr>
            <a:endParaRPr lang="en-US" sz="2800" dirty="0" smtClean="0"/>
          </a:p>
          <a:p>
            <a:pPr algn="ctr"/>
            <a:r>
              <a:rPr lang="en-US" sz="2800" dirty="0" smtClean="0"/>
              <a:t>Will have a huge impact on not only NYSUT members, but every citizen of the state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22327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828800"/>
            <a:ext cx="6172200" cy="1894362"/>
          </a:xfrm>
        </p:spPr>
        <p:txBody>
          <a:bodyPr/>
          <a:lstStyle/>
          <a:p>
            <a:pPr algn="ctr"/>
            <a:r>
              <a:rPr lang="en-US" dirty="0" smtClean="0"/>
              <a:t> Constitutional Convention</a:t>
            </a:r>
            <a:br>
              <a:rPr lang="en-US" dirty="0" smtClean="0"/>
            </a:br>
            <a:r>
              <a:rPr lang="en-US" dirty="0" smtClean="0"/>
              <a:t>vs. </a:t>
            </a:r>
            <a:br>
              <a:rPr lang="en-US" dirty="0" smtClean="0"/>
            </a:br>
            <a:r>
              <a:rPr lang="en-US" dirty="0" smtClean="0"/>
              <a:t>Constitutional amendments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subTitle" idx="1"/>
          </p:nvPr>
        </p:nvSpPr>
        <p:spPr>
          <a:xfrm>
            <a:off x="2362200" y="3810000"/>
            <a:ext cx="6172200" cy="13716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What’s the difference?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64156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First process </a:t>
            </a:r>
            <a:endParaRPr lang="en-US" sz="60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96200" cy="4873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dirty="0" smtClean="0"/>
              <a:t>State constitution can be amended in two ways. </a:t>
            </a:r>
          </a:p>
          <a:p>
            <a:pPr marL="0" indent="0" algn="ctr">
              <a:buNone/>
            </a:pPr>
            <a:r>
              <a:rPr lang="en-US" sz="2000" dirty="0" smtClean="0"/>
              <a:t>Through the passage of individual bills by two separately elected state Legislatures (Article 19, §1). </a:t>
            </a:r>
          </a:p>
          <a:p>
            <a:r>
              <a:rPr lang="en-US" sz="2000" dirty="0" smtClean="0"/>
              <a:t>Bills passed that propose specific amendment questions then appear on the November ballot and need 50% + 1 to pass. </a:t>
            </a:r>
          </a:p>
          <a:p>
            <a:r>
              <a:rPr lang="en-US" sz="2000" dirty="0" smtClean="0"/>
              <a:t>Process was undertaken in 2013 for several changes including:</a:t>
            </a:r>
            <a:endParaRPr lang="en-US" sz="2000" dirty="0"/>
          </a:p>
          <a:p>
            <a:pPr lvl="1"/>
            <a:r>
              <a:rPr lang="en-US" sz="1700" dirty="0" smtClean="0"/>
              <a:t>Casino Gaming in New York state-Passed</a:t>
            </a:r>
          </a:p>
          <a:p>
            <a:pPr lvl="1"/>
            <a:r>
              <a:rPr lang="en-US" sz="1700" dirty="0" smtClean="0"/>
              <a:t>Sale of specific tracks of land within the constitutionally protected Adirondack Park- Passed</a:t>
            </a:r>
          </a:p>
          <a:p>
            <a:pPr lvl="1"/>
            <a:r>
              <a:rPr lang="en-US" sz="1700" dirty="0" smtClean="0"/>
              <a:t>Increasing the mandatory retirement age for state judges: Failed</a:t>
            </a:r>
          </a:p>
          <a:p>
            <a:r>
              <a:rPr lang="en-US" sz="2000" dirty="0" smtClean="0"/>
              <a:t>This process has been used 200 times since the last </a:t>
            </a:r>
            <a:r>
              <a:rPr lang="en-US" sz="2000" u="sng" dirty="0" smtClean="0"/>
              <a:t>major</a:t>
            </a:r>
            <a:r>
              <a:rPr lang="en-US" sz="2000" dirty="0" smtClean="0"/>
              <a:t> constitutional revision in 1894. 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29820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7772400" cy="563575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2800" dirty="0" smtClean="0"/>
              <a:t>Process was again used last fall for two more proposed changes</a:t>
            </a:r>
          </a:p>
          <a:p>
            <a:pPr marL="0" indent="0" algn="ctr">
              <a:buNone/>
            </a:pPr>
            <a:endParaRPr lang="en-US" dirty="0" smtClean="0"/>
          </a:p>
          <a:p>
            <a:r>
              <a:rPr lang="en-US" dirty="0" smtClean="0"/>
              <a:t>Creation of an Independent Commission on Redistricting- Passed</a:t>
            </a:r>
          </a:p>
          <a:p>
            <a:pPr lvl="1"/>
            <a:r>
              <a:rPr lang="en-US" dirty="0" smtClean="0"/>
              <a:t>Changes to election districts based on the 2020 US Census </a:t>
            </a:r>
          </a:p>
          <a:p>
            <a:pPr lvl="1"/>
            <a:r>
              <a:rPr lang="en-US" dirty="0" smtClean="0"/>
              <a:t>New lines will be in place for the 2022 elections </a:t>
            </a:r>
          </a:p>
          <a:p>
            <a:pPr marL="365760" lvl="1" indent="0">
              <a:buNone/>
            </a:pPr>
            <a:endParaRPr lang="en-US" dirty="0" smtClean="0"/>
          </a:p>
          <a:p>
            <a:r>
              <a:rPr lang="en-US" dirty="0" smtClean="0"/>
              <a:t>Allow Senate and Assembly to go paperless-Passed</a:t>
            </a:r>
          </a:p>
          <a:p>
            <a:pPr lvl="1"/>
            <a:r>
              <a:rPr lang="en-US" dirty="0" smtClean="0"/>
              <a:t>Constitutional requirement-paper bills must sit on legislators desks for three days</a:t>
            </a:r>
          </a:p>
          <a:p>
            <a:pPr lvl="1"/>
            <a:r>
              <a:rPr lang="en-US" dirty="0" smtClean="0"/>
              <a:t>Would allow bill being “in print” to count toward the three days</a:t>
            </a:r>
          </a:p>
          <a:p>
            <a:pPr lvl="1"/>
            <a:r>
              <a:rPr lang="en-US" dirty="0" smtClean="0"/>
              <a:t>Will save $325,000 a year in paper and printing costs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612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Second process 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438400"/>
            <a:ext cx="7772400" cy="3276600"/>
          </a:xfrm>
        </p:spPr>
        <p:txBody>
          <a:bodyPr/>
          <a:lstStyle/>
          <a:p>
            <a:pPr algn="ctr"/>
            <a:r>
              <a:rPr lang="en-US" dirty="0" smtClean="0"/>
              <a:t>Holding a constitutional convention (Article 19, §2)</a:t>
            </a:r>
          </a:p>
          <a:p>
            <a:pPr marL="0" indent="0" algn="ctr">
              <a:buNone/>
            </a:pPr>
            <a:endParaRPr lang="en-US" dirty="0" smtClean="0"/>
          </a:p>
          <a:p>
            <a:pPr algn="ctr"/>
            <a:r>
              <a:rPr lang="en-US" dirty="0" smtClean="0"/>
              <a:t>Question goes before the voters every 20 years</a:t>
            </a:r>
          </a:p>
          <a:p>
            <a:pPr marL="0" indent="0" algn="ctr">
              <a:buNone/>
            </a:pPr>
            <a:endParaRPr lang="en-US" dirty="0" smtClean="0"/>
          </a:p>
          <a:p>
            <a:pPr algn="ctr"/>
            <a:r>
              <a:rPr lang="en-US" dirty="0" smtClean="0"/>
              <a:t>Allows for much wider modifications of the constitution; including a full rewrite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284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09600"/>
            <a:ext cx="7772400" cy="586435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If the voters approve, a multi-year process starts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Three delegates per- State Senate District and 15 at-large delegates are elected at the next scheduled general election</a:t>
            </a:r>
          </a:p>
          <a:p>
            <a:pPr lvl="1"/>
            <a:r>
              <a:rPr lang="en-US" dirty="0" smtClean="0"/>
              <a:t>These delegates can include sitting members of the State Legislature, political party leaders or other office holders.</a:t>
            </a:r>
          </a:p>
          <a:p>
            <a:pPr lvl="1"/>
            <a:r>
              <a:rPr lang="en-US" dirty="0" smtClean="0"/>
              <a:t>These delegates are allowed to hold both their elected office and a position as a delegate; collecting both salaries</a:t>
            </a:r>
          </a:p>
          <a:p>
            <a:pPr lvl="1"/>
            <a:r>
              <a:rPr lang="en-US" dirty="0" smtClean="0"/>
              <a:t>Convention meets in Albany the following April for an unspecified duration, deliberates and then publishes their suggested amendments</a:t>
            </a:r>
          </a:p>
          <a:p>
            <a:pPr lvl="1"/>
            <a:r>
              <a:rPr lang="en-US" dirty="0" smtClean="0"/>
              <a:t>Proposed changes are then submitted to the votes, either individually or as a group</a:t>
            </a:r>
          </a:p>
          <a:p>
            <a:pPr lvl="1"/>
            <a:r>
              <a:rPr lang="en-US" dirty="0" smtClean="0"/>
              <a:t>Another public referendum vote not sooner than six weeks after the adjournment of the convention.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925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/>
              <a:t>This process has been used nine times (1777, 1801, 1821, 1846, 1867, 1894, 1915, 1938, 1967) to undertake major re-writes of the state constitution.</a:t>
            </a:r>
          </a:p>
          <a:p>
            <a:pPr marL="0" indent="0" algn="ctr">
              <a:buNone/>
            </a:pPr>
            <a:endParaRPr lang="en-US" sz="2800" dirty="0" smtClean="0"/>
          </a:p>
          <a:p>
            <a:pPr algn="ctr"/>
            <a:r>
              <a:rPr lang="en-US" sz="2800" dirty="0" smtClean="0"/>
              <a:t>Some of these conventions succeeded with votes accepting the suggested changes, while other convention recommendations were rejected by the voters as in 1967.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648461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726</TotalTime>
  <Words>1099</Words>
  <Application>Microsoft Office PowerPoint</Application>
  <PresentationFormat>On-screen Show (4:3)</PresentationFormat>
  <Paragraphs>131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Oriel</vt:lpstr>
      <vt:lpstr>Pandora’s box</vt:lpstr>
      <vt:lpstr>  </vt:lpstr>
      <vt:lpstr> </vt:lpstr>
      <vt:lpstr> Constitutional Convention vs.  Constitutional amendments</vt:lpstr>
      <vt:lpstr>First process </vt:lpstr>
      <vt:lpstr> </vt:lpstr>
      <vt:lpstr>Second process </vt:lpstr>
      <vt:lpstr> </vt:lpstr>
      <vt:lpstr> </vt:lpstr>
      <vt:lpstr>Why is this so important to me as a nysut member?</vt:lpstr>
      <vt:lpstr> </vt:lpstr>
      <vt:lpstr> </vt:lpstr>
      <vt:lpstr> </vt:lpstr>
      <vt:lpstr>1967 Convention </vt:lpstr>
      <vt:lpstr>How do I help  &amp;  who else will be with us? </vt:lpstr>
      <vt:lpstr> </vt:lpstr>
      <vt:lpstr> </vt:lpstr>
      <vt:lpstr> </vt:lpstr>
      <vt:lpstr> </vt:lpstr>
      <vt:lpstr> </vt:lpstr>
      <vt:lpstr> </vt:lpstr>
      <vt:lpstr>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Pandora’s box</dc:title>
  <dc:creator>Audrey Mangini</dc:creator>
  <cp:lastModifiedBy>Geralyn O'Reilly</cp:lastModifiedBy>
  <cp:revision>21</cp:revision>
  <cp:lastPrinted>2015-04-27T14:17:31Z</cp:lastPrinted>
  <dcterms:created xsi:type="dcterms:W3CDTF">2015-03-26T13:48:52Z</dcterms:created>
  <dcterms:modified xsi:type="dcterms:W3CDTF">2015-05-05T15:51:27Z</dcterms:modified>
</cp:coreProperties>
</file>